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0"/>
  </p:notesMasterIdLst>
  <p:sldIdLst>
    <p:sldId id="256" r:id="rId2"/>
    <p:sldId id="264" r:id="rId3"/>
    <p:sldId id="261" r:id="rId4"/>
    <p:sldId id="265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/>
    <p:restoredTop sz="60856"/>
  </p:normalViewPr>
  <p:slideViewPr>
    <p:cSldViewPr snapToGrid="0" snapToObjects="1">
      <p:cViewPr varScale="1">
        <p:scale>
          <a:sx n="66" d="100"/>
          <a:sy n="66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F3602-C62D-1741-955B-E399F0B6E5A0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4D4A-DB6A-1B4E-8B8F-36C40CB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4D4A-DB6A-1B4E-8B8F-36C40CB12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t/trial_balance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710B-FF93-0946-AD0C-96145E11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17" y="1128631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Six: Work Sheet and Adjusting Entries for a Service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42E38-F7BE-F249-BD9D-CCC927B23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517" y="4670245"/>
            <a:ext cx="73152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6-1: Creating a Worksheet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D9059-1077-5846-9887-27B7CE1E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601" y="455808"/>
            <a:ext cx="3610082" cy="36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12E8-1AA0-1A40-B1CC-30AF249C72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5E7BA0-5C32-3142-9D6C-D832607E1B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95863" y="122238"/>
            <a:ext cx="5818927" cy="336524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0B273-99DB-9144-BA94-D88CDB89F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7" y="3168501"/>
            <a:ext cx="5856901" cy="3537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7E62DC-9743-F641-A708-625FAF79956F}"/>
              </a:ext>
            </a:extLst>
          </p:cNvPr>
          <p:cNvSpPr/>
          <p:nvPr/>
        </p:nvSpPr>
        <p:spPr>
          <a:xfrm>
            <a:off x="161126" y="267322"/>
            <a:ext cx="5856901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you are collecting research, would you rather look for this research in a library or on a computer?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EE735-C431-F847-8FF3-5241E6215904}"/>
              </a:ext>
            </a:extLst>
          </p:cNvPr>
          <p:cNvSpPr/>
          <p:nvPr/>
        </p:nvSpPr>
        <p:spPr>
          <a:xfrm>
            <a:off x="6099465" y="3595255"/>
            <a:ext cx="6092535" cy="221599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693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A64A-AC8D-ED4D-BA8C-F0FE37DB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Goals for 6-1</a:t>
            </a:r>
            <a:br>
              <a:rPr lang="en-US" dirty="0"/>
            </a:br>
            <a:br>
              <a:rPr lang="en-US" dirty="0"/>
            </a:b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C84FF-B2A0-6640-ABF8-FD48E3FD22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6-1: Creating a Work Sheet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B00A6-0CF9-8649-BA8D-92E68DE33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Prepare the heading of a work sheet. 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Prepare the trial balance section of a work sheet. 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131E20-7CB9-E343-B1F0-9B6DB651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Vocab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809B4-826C-D847-BD5D-3924979AE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335" y="786809"/>
            <a:ext cx="7995683" cy="556157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Key Vocab for 6-1: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Fiscal Period (Accounting Period)- </a:t>
            </a:r>
            <a:r>
              <a:rPr lang="en-US" sz="3000" dirty="0">
                <a:solidFill>
                  <a:schemeClr val="tx1"/>
                </a:solidFill>
              </a:rPr>
              <a:t>The length of time for which a business summarizes its financial performance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Fiscal  Year- </a:t>
            </a:r>
            <a:r>
              <a:rPr lang="en-US" sz="3000" dirty="0">
                <a:solidFill>
                  <a:schemeClr val="tx1"/>
                </a:solidFill>
              </a:rPr>
              <a:t>A fiscal period containing twelve consecutive months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Work Sheet-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accounting form used to summarize the general ledger information needed to prepare financial statements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Trial Balance- </a:t>
            </a:r>
            <a:r>
              <a:rPr lang="en-US" sz="2800" dirty="0">
                <a:solidFill>
                  <a:schemeClr val="tx1"/>
                </a:solidFill>
              </a:rPr>
              <a:t>A proof of the equality of debits and credits in a general ledger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https://www.investopedia.com/terms/t/trial_balance.asp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D5E0-09A7-0D4B-A6A2-DDB9417E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Why do accountants create worksheets?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77060-BDB4-BB41-BCB1-C17143B9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do accountants create worksheets?</a:t>
            </a:r>
          </a:p>
          <a:p>
            <a:pPr lvl="1">
              <a:spcAft>
                <a:spcPts val="85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 To prove that debits equal credits </a:t>
            </a:r>
          </a:p>
          <a:p>
            <a:pPr lvl="1">
              <a:spcAft>
                <a:spcPts val="85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To plan for changes to keep balances up to date (talk about adjustments in 6-2)</a:t>
            </a:r>
          </a:p>
          <a:p>
            <a:pPr lvl="1">
              <a:spcAft>
                <a:spcPts val="85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To separate general ledger account balances</a:t>
            </a:r>
          </a:p>
          <a:p>
            <a:pPr lvl="1">
              <a:spcAft>
                <a:spcPts val="85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To calculate net income or net loss for a fiscal period (if a company was profitable or not)</a:t>
            </a:r>
          </a:p>
        </p:txBody>
      </p:sp>
    </p:spTree>
    <p:extLst>
      <p:ext uri="{BB962C8B-B14F-4D97-AF65-F5344CB8AC3E}">
        <p14:creationId xmlns:p14="http://schemas.microsoft.com/office/powerpoint/2010/main" val="40015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40BA-0412-7848-AB6A-B2F0B2A6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Preparing the Heading &amp; Trial Balance of a Work Sheet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969B0F-F4A2-5045-B479-19C9C46872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61637" y="274869"/>
            <a:ext cx="7966702" cy="6583131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2DBB5A-CCB9-8F45-BBFB-E96E7C4CB089}"/>
              </a:ext>
            </a:extLst>
          </p:cNvPr>
          <p:cNvCxnSpPr/>
          <p:nvPr/>
        </p:nvCxnSpPr>
        <p:spPr>
          <a:xfrm>
            <a:off x="5640106" y="816855"/>
            <a:ext cx="1254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693E32-64BF-6D4B-8780-B703FF806026}"/>
              </a:ext>
            </a:extLst>
          </p:cNvPr>
          <p:cNvCxnSpPr>
            <a:cxnSpLocks/>
          </p:cNvCxnSpPr>
          <p:nvPr/>
        </p:nvCxnSpPr>
        <p:spPr>
          <a:xfrm flipH="1">
            <a:off x="8398565" y="1123837"/>
            <a:ext cx="1286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ACB508-4B6B-6045-B864-C5DC9889766B}"/>
              </a:ext>
            </a:extLst>
          </p:cNvPr>
          <p:cNvCxnSpPr/>
          <p:nvPr/>
        </p:nvCxnSpPr>
        <p:spPr>
          <a:xfrm>
            <a:off x="5252484" y="1375011"/>
            <a:ext cx="1254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5F1A2-53B9-3F4F-8E68-62C344A50757}"/>
              </a:ext>
            </a:extLst>
          </p:cNvPr>
          <p:cNvSpPr txBox="1"/>
          <p:nvPr/>
        </p:nvSpPr>
        <p:spPr>
          <a:xfrm>
            <a:off x="3319671" y="578561"/>
            <a:ext cx="2052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Name of Company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7655B-362D-AF4D-99AF-4E6C376A0D7C}"/>
              </a:ext>
            </a:extLst>
          </p:cNvPr>
          <p:cNvSpPr txBox="1"/>
          <p:nvPr/>
        </p:nvSpPr>
        <p:spPr>
          <a:xfrm>
            <a:off x="9848571" y="882253"/>
            <a:ext cx="2016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Name of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56D5F-762D-C64E-ABAD-D7A7CFDA6C95}"/>
              </a:ext>
            </a:extLst>
          </p:cNvPr>
          <p:cNvSpPr txBox="1"/>
          <p:nvPr/>
        </p:nvSpPr>
        <p:spPr>
          <a:xfrm>
            <a:off x="3118821" y="1190345"/>
            <a:ext cx="2052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Date of Report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F07A00-6526-E547-ADD2-A7D77DCDF9DA}"/>
              </a:ext>
            </a:extLst>
          </p:cNvPr>
          <p:cNvSpPr txBox="1"/>
          <p:nvPr/>
        </p:nvSpPr>
        <p:spPr>
          <a:xfrm>
            <a:off x="1905207" y="4546649"/>
            <a:ext cx="242722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are account titles organized?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5E74A-A444-284C-A704-E8DC5EE6D871}"/>
              </a:ext>
            </a:extLst>
          </p:cNvPr>
          <p:cNvSpPr txBox="1"/>
          <p:nvPr/>
        </p:nvSpPr>
        <p:spPr>
          <a:xfrm>
            <a:off x="9041988" y="1854190"/>
            <a:ext cx="2776779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same order the accounts appear on the financial statement. (Assets, liabilities, stockholder’s equity, revenues, &amp; expenses</a:t>
            </a:r>
          </a:p>
        </p:txBody>
      </p:sp>
    </p:spTree>
    <p:extLst>
      <p:ext uri="{BB962C8B-B14F-4D97-AF65-F5344CB8AC3E}">
        <p14:creationId xmlns:p14="http://schemas.microsoft.com/office/powerpoint/2010/main" val="21499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A587-1B3A-6E46-AD45-2E8BD946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123837"/>
            <a:ext cx="2376227" cy="4601183"/>
          </a:xfrm>
        </p:spPr>
        <p:txBody>
          <a:bodyPr>
            <a:normAutofit/>
          </a:bodyPr>
          <a:lstStyle/>
          <a:p>
            <a:r>
              <a:rPr lang="en-US" sz="4000" dirty="0"/>
              <a:t>6-1 Work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4B8DF-8C5B-944F-B9BE-50E832F97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2867" y="352926"/>
            <a:ext cx="9645891" cy="62724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23FBC9-FA08-E74A-A703-3BD8AB27F85A}"/>
              </a:ext>
            </a:extLst>
          </p:cNvPr>
          <p:cNvSpPr/>
          <p:nvPr/>
        </p:nvSpPr>
        <p:spPr>
          <a:xfrm>
            <a:off x="5855368" y="465221"/>
            <a:ext cx="2181727" cy="802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A2D6C-D3F7-AE47-A08A-7E6E0E70CC8A}"/>
              </a:ext>
            </a:extLst>
          </p:cNvPr>
          <p:cNvSpPr txBox="1"/>
          <p:nvPr/>
        </p:nvSpPr>
        <p:spPr>
          <a:xfrm>
            <a:off x="6095999" y="368880"/>
            <a:ext cx="194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It 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1E89E-D2F2-0341-9B1F-D41DD39ABE3B}"/>
              </a:ext>
            </a:extLst>
          </p:cNvPr>
          <p:cNvSpPr txBox="1"/>
          <p:nvPr/>
        </p:nvSpPr>
        <p:spPr>
          <a:xfrm>
            <a:off x="6095999" y="681607"/>
            <a:ext cx="194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 Sheet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61492-C0A2-B544-900D-EC59F2D19E90}"/>
              </a:ext>
            </a:extLst>
          </p:cNvPr>
          <p:cNvSpPr txBox="1"/>
          <p:nvPr/>
        </p:nvSpPr>
        <p:spPr>
          <a:xfrm>
            <a:off x="4948517" y="979025"/>
            <a:ext cx="438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Month Ended April 30, 20--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E9FB8B-BBFE-DC42-9F04-1ECE906DB809}"/>
              </a:ext>
            </a:extLst>
          </p:cNvPr>
          <p:cNvSpPr txBox="1"/>
          <p:nvPr/>
        </p:nvSpPr>
        <p:spPr>
          <a:xfrm>
            <a:off x="4636168" y="1636659"/>
            <a:ext cx="145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$4,900.00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8559A-891C-074C-BD23-06E3E9775281}"/>
              </a:ext>
            </a:extLst>
          </p:cNvPr>
          <p:cNvSpPr txBox="1"/>
          <p:nvPr/>
        </p:nvSpPr>
        <p:spPr>
          <a:xfrm>
            <a:off x="4963613" y="2775557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375.00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A9377-F78F-EF47-96E8-4465372F92C1}"/>
              </a:ext>
            </a:extLst>
          </p:cNvPr>
          <p:cNvSpPr txBox="1"/>
          <p:nvPr/>
        </p:nvSpPr>
        <p:spPr>
          <a:xfrm>
            <a:off x="5806297" y="3048092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267.00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DB1918-DBAF-594A-9F64-177D7310F8B4}"/>
              </a:ext>
            </a:extLst>
          </p:cNvPr>
          <p:cNvSpPr txBox="1"/>
          <p:nvPr/>
        </p:nvSpPr>
        <p:spPr>
          <a:xfrm>
            <a:off x="5749441" y="3343141"/>
            <a:ext cx="10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7,443.00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3E119-CECA-9549-837C-87217FC75937}"/>
              </a:ext>
            </a:extLst>
          </p:cNvPr>
          <p:cNvSpPr txBox="1"/>
          <p:nvPr/>
        </p:nvSpPr>
        <p:spPr>
          <a:xfrm>
            <a:off x="4851319" y="3644392"/>
            <a:ext cx="110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1,700.00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58FB05-A15C-7E49-B221-37CBE73B3190}"/>
              </a:ext>
            </a:extLst>
          </p:cNvPr>
          <p:cNvSpPr txBox="1"/>
          <p:nvPr/>
        </p:nvSpPr>
        <p:spPr>
          <a:xfrm>
            <a:off x="5717356" y="4232015"/>
            <a:ext cx="106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2,160.00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DC3F20-C606-6045-893F-555532CAE0A3}"/>
              </a:ext>
            </a:extLst>
          </p:cNvPr>
          <p:cNvSpPr txBox="1"/>
          <p:nvPr/>
        </p:nvSpPr>
        <p:spPr>
          <a:xfrm>
            <a:off x="4956538" y="4482039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460.00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B00C22-A097-9048-8E43-28D57B66862C}"/>
              </a:ext>
            </a:extLst>
          </p:cNvPr>
          <p:cNvSpPr txBox="1"/>
          <p:nvPr/>
        </p:nvSpPr>
        <p:spPr>
          <a:xfrm>
            <a:off x="4948517" y="4773255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D0D416-40BD-4D4C-8F12-C60057CD30E7}"/>
              </a:ext>
            </a:extLst>
          </p:cNvPr>
          <p:cNvSpPr txBox="1"/>
          <p:nvPr/>
        </p:nvSpPr>
        <p:spPr>
          <a:xfrm>
            <a:off x="4956538" y="5355688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189.00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1EDA9-907F-5F44-84E9-993F426187CF}"/>
              </a:ext>
            </a:extLst>
          </p:cNvPr>
          <p:cNvSpPr txBox="1"/>
          <p:nvPr/>
        </p:nvSpPr>
        <p:spPr>
          <a:xfrm>
            <a:off x="4988149" y="5904587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550.00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69F2E-7374-FB4A-B85B-B8BCEB57E0CB}"/>
              </a:ext>
            </a:extLst>
          </p:cNvPr>
          <p:cNvSpPr txBox="1"/>
          <p:nvPr/>
        </p:nvSpPr>
        <p:spPr>
          <a:xfrm>
            <a:off x="4963613" y="2494775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228.00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3A8CF0-2F0C-C346-9D1B-8324BA6283A4}"/>
              </a:ext>
            </a:extLst>
          </p:cNvPr>
          <p:cNvSpPr txBox="1"/>
          <p:nvPr/>
        </p:nvSpPr>
        <p:spPr>
          <a:xfrm>
            <a:off x="4948517" y="2216907"/>
            <a:ext cx="100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1,387.00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2219F5-B21B-7B45-B3F8-C456C6A31751}"/>
              </a:ext>
            </a:extLst>
          </p:cNvPr>
          <p:cNvSpPr txBox="1"/>
          <p:nvPr/>
        </p:nvSpPr>
        <p:spPr>
          <a:xfrm>
            <a:off x="4963613" y="1934575"/>
            <a:ext cx="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75.00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FBE12E-8371-124D-A822-1F9FBAB77723}"/>
              </a:ext>
            </a:extLst>
          </p:cNvPr>
          <p:cNvSpPr txBox="1"/>
          <p:nvPr/>
        </p:nvSpPr>
        <p:spPr>
          <a:xfrm>
            <a:off x="4860075" y="6232722"/>
            <a:ext cx="105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9,870.00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0629BF-6024-3E49-B56F-7DCEE48FAD33}"/>
              </a:ext>
            </a:extLst>
          </p:cNvPr>
          <p:cNvSpPr txBox="1"/>
          <p:nvPr/>
        </p:nvSpPr>
        <p:spPr>
          <a:xfrm>
            <a:off x="5789785" y="6209387"/>
            <a:ext cx="9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9,870.00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546D8D-6217-A84C-995A-82E0D943C946}"/>
              </a:ext>
            </a:extLst>
          </p:cNvPr>
          <p:cNvSpPr txBox="1"/>
          <p:nvPr/>
        </p:nvSpPr>
        <p:spPr>
          <a:xfrm>
            <a:off x="8263558" y="3939627"/>
            <a:ext cx="3147761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Trial balance total should be the same number! </a:t>
            </a:r>
          </a:p>
        </p:txBody>
      </p:sp>
      <p:sp>
        <p:nvSpPr>
          <p:cNvPr id="34" name="Left Arrow 33">
            <a:extLst>
              <a:ext uri="{FF2B5EF4-FFF2-40B4-BE49-F238E27FC236}">
                <a16:creationId xmlns:a16="http://schemas.microsoft.com/office/drawing/2014/main" id="{DAD2E1A7-E705-2641-9A2A-273FE8CCFC0D}"/>
              </a:ext>
            </a:extLst>
          </p:cNvPr>
          <p:cNvSpPr/>
          <p:nvPr/>
        </p:nvSpPr>
        <p:spPr>
          <a:xfrm rot="19193884">
            <a:off x="6541565" y="5338474"/>
            <a:ext cx="1673093" cy="737566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E985-93CE-B44E-81D3-99D1B1E9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6-1 On Your Own &amp;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42FC-85DA-FD47-82F8-FD19570B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Now, please complete the 6-1 On Your Own &amp; the Application Online Assignment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If you complete your assignments early, feel free to work on the study guide for Chapter 5 for extra credit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Please let me know if you have any questions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4396</TotalTime>
  <Words>382</Words>
  <Application>Microsoft Macintosh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Corbel</vt:lpstr>
      <vt:lpstr>Wingdings</vt:lpstr>
      <vt:lpstr>Wingdings 2</vt:lpstr>
      <vt:lpstr>Frame</vt:lpstr>
      <vt:lpstr>Chapter Six: Work Sheet and Adjusting Entries for a Service Business</vt:lpstr>
      <vt:lpstr> </vt:lpstr>
      <vt:lpstr>    Goals for 6-1  </vt:lpstr>
      <vt:lpstr>Key Vocab</vt:lpstr>
      <vt:lpstr>Why do accountants create worksheets?</vt:lpstr>
      <vt:lpstr>Preparing the Heading &amp; Trial Balance of a Work Sheet</vt:lpstr>
      <vt:lpstr>6-1 Work Together</vt:lpstr>
      <vt:lpstr>6-1 On Your Own &amp; Application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Murphy</dc:creator>
  <cp:lastModifiedBy>Sydney Murphy</cp:lastModifiedBy>
  <cp:revision>58</cp:revision>
  <cp:lastPrinted>2020-11-17T22:42:10Z</cp:lastPrinted>
  <dcterms:created xsi:type="dcterms:W3CDTF">2020-11-16T15:06:58Z</dcterms:created>
  <dcterms:modified xsi:type="dcterms:W3CDTF">2020-12-11T21:03:07Z</dcterms:modified>
</cp:coreProperties>
</file>