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99" r:id="rId3"/>
    <p:sldId id="307" r:id="rId4"/>
    <p:sldId id="271" r:id="rId5"/>
    <p:sldId id="301" r:id="rId6"/>
    <p:sldId id="295" r:id="rId7"/>
    <p:sldId id="300" r:id="rId8"/>
    <p:sldId id="305" r:id="rId9"/>
    <p:sldId id="302" r:id="rId10"/>
    <p:sldId id="306" r:id="rId11"/>
    <p:sldId id="303" r:id="rId12"/>
    <p:sldId id="304" r:id="rId13"/>
    <p:sldId id="261" r:id="rId14"/>
    <p:sldId id="298" r:id="rId15"/>
    <p:sldId id="297" r:id="rId16"/>
    <p:sldId id="308" r:id="rId17"/>
    <p:sldId id="296" r:id="rId18"/>
  </p:sldIdLst>
  <p:sldSz cx="9144000" cy="5143500" type="screen16x9"/>
  <p:notesSz cx="6858000" cy="9144000"/>
  <p:embeddedFontLst>
    <p:embeddedFont>
      <p:font typeface="Lato Light" panose="020F0502020204030203" pitchFamily="34" charset="77"/>
      <p:regular r:id="rId20"/>
      <p:bold r:id="rId21"/>
      <p:italic r:id="rId22"/>
      <p:boldItalic r:id="rId23"/>
    </p:embeddedFont>
    <p:embeddedFont>
      <p:font typeface="Roboto Slab Regular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48"/>
  </p:normalViewPr>
  <p:slideViewPr>
    <p:cSldViewPr snapToGrid="0" snapToObjects="1">
      <p:cViewPr varScale="1">
        <p:scale>
          <a:sx n="70" d="100"/>
          <a:sy n="70" d="100"/>
        </p:scale>
        <p:origin x="200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3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23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580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24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178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23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23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23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7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13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54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43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RvTDVn4BE&amp;t=27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cRvTDVn4BE&amp;t=6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Why is it important to understand others?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Analyst Role</a:t>
            </a:r>
            <a:endParaRPr sz="24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399"/>
            <a:ext cx="5292300" cy="360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sz="2400" dirty="0"/>
              <a:t>Why are these four personalities paired together?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Traits: Intuitive and Thinking</a:t>
            </a:r>
          </a:p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-US" sz="2400" dirty="0"/>
              <a:t>What share tendencies do </a:t>
            </a:r>
            <a:r>
              <a:rPr lang="en-US" sz="2400" b="1" dirty="0"/>
              <a:t>analysts</a:t>
            </a:r>
            <a:r>
              <a:rPr lang="en-US" sz="2400" dirty="0"/>
              <a:t> have?</a:t>
            </a:r>
            <a:endParaRPr lang="en" sz="2400" dirty="0"/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Respect for rationality and knowledge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Preference for strategic and imaginative methods and solutions</a:t>
            </a: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5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1C79E-D6AA-CF4C-8FD1-DABCECB86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4" y="868813"/>
            <a:ext cx="7448550" cy="34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Diplomat Role</a:t>
            </a:r>
            <a:endParaRPr sz="24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399"/>
            <a:ext cx="5292300" cy="360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sz="2400" dirty="0"/>
              <a:t>Why are these four personalities paired together?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Traits: </a:t>
            </a:r>
            <a:r>
              <a:rPr lang="en-US" dirty="0"/>
              <a:t>Intuitive</a:t>
            </a:r>
            <a:r>
              <a:rPr lang="en" dirty="0"/>
              <a:t> and Feeling</a:t>
            </a:r>
          </a:p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-US" sz="2400" dirty="0"/>
              <a:t>What share tendencies do </a:t>
            </a:r>
            <a:r>
              <a:rPr lang="en-US" sz="2400" b="1" dirty="0"/>
              <a:t>diplomats</a:t>
            </a:r>
            <a:r>
              <a:rPr lang="en-US" sz="2400" dirty="0"/>
              <a:t> have?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-US" dirty="0"/>
              <a:t>Ideological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-US" dirty="0"/>
              <a:t>Value empathy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-US" dirty="0"/>
              <a:t>Hold a preference for a humanistic perspective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7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Understanding Individuality</a:t>
            </a:r>
            <a:endParaRPr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spcBef>
                <a:spcPts val="0"/>
              </a:spcBef>
              <a:buNone/>
            </a:pPr>
            <a:endParaRPr lang="en-US" dirty="0">
              <a:hlinkClick r:id="rId3"/>
            </a:endParaRPr>
          </a:p>
          <a:p>
            <a:pPr lvl="0">
              <a:spcBef>
                <a:spcPts val="0"/>
              </a:spcBef>
            </a:pPr>
            <a:endParaRPr lang="en-US" dirty="0">
              <a:hlinkClick r:id="rId3"/>
            </a:endParaRPr>
          </a:p>
          <a:p>
            <a:pPr marL="101600" lvl="0" indent="0">
              <a:spcBef>
                <a:spcPts val="0"/>
              </a:spcBef>
              <a:buNone/>
            </a:pPr>
            <a:endParaRPr lang="en-US" dirty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dirty="0"/>
              <a:t>“Individuality: What is normal?”</a:t>
            </a:r>
          </a:p>
          <a:p>
            <a:pPr marL="101600" indent="0">
              <a:spcBef>
                <a:spcPts val="0"/>
              </a:spcBef>
              <a:buNone/>
            </a:pPr>
            <a:endParaRPr lang="en-US" dirty="0">
              <a:hlinkClick r:id="rId3"/>
            </a:endParaRPr>
          </a:p>
          <a:p>
            <a:pPr lvl="0">
              <a:spcBef>
                <a:spcPts val="0"/>
              </a:spcBef>
            </a:pPr>
            <a:r>
              <a:rPr lang="en-US" sz="1400" dirty="0">
                <a:hlinkClick r:id="rId4"/>
              </a:rPr>
              <a:t>https://www.youtube.com/watch?v=IcRvTDVn4BE&amp;t=6s</a:t>
            </a:r>
            <a:endParaRPr lang="en-US"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Sympathy vs. Empathy</a:t>
            </a:r>
            <a:endParaRPr sz="24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418063"/>
            <a:ext cx="5292300" cy="4161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 sz="2400" dirty="0"/>
              <a:t>What is the difference between empathy and sympathy?</a:t>
            </a:r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/>
              <a:t>Sympathy-</a:t>
            </a:r>
            <a:r>
              <a:rPr lang="en-US" dirty="0"/>
              <a:t> Feeling of pity and sorrow for someone else’s misfortune</a:t>
            </a:r>
          </a:p>
          <a:p>
            <a:pPr marL="1016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When should we feel sympathetic for others? </a:t>
            </a:r>
            <a:endParaRPr lang="en-US" b="1" dirty="0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/>
              <a:t>Empathy-</a:t>
            </a:r>
            <a:r>
              <a:rPr lang="en-US" dirty="0"/>
              <a:t> The ability to </a:t>
            </a:r>
            <a:r>
              <a:rPr lang="en-US" i="1" dirty="0"/>
              <a:t>sense other people’s emotions</a:t>
            </a:r>
            <a:r>
              <a:rPr lang="en-US" dirty="0"/>
              <a:t>, coupled with the ability to </a:t>
            </a:r>
            <a:r>
              <a:rPr lang="en-US" i="1" dirty="0"/>
              <a:t>imagine what someone else might be thinking or feeling</a:t>
            </a:r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When should we practice empathy with others?</a:t>
            </a:r>
          </a:p>
          <a:p>
            <a:pPr marL="10160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000" dirty="0"/>
              <a:t>All the time!</a:t>
            </a:r>
            <a:endParaRPr sz="4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2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294967295"/>
          </p:nvPr>
        </p:nvSpPr>
        <p:spPr>
          <a:xfrm>
            <a:off x="1600200" y="418062"/>
            <a:ext cx="6700344" cy="6382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Activity #2 Practicing Empathy!</a:t>
            </a:r>
            <a:endParaRPr sz="28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4294967295"/>
          </p:nvPr>
        </p:nvSpPr>
        <p:spPr>
          <a:xfrm>
            <a:off x="701567" y="904163"/>
            <a:ext cx="7803930" cy="3602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ctr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sz="1800" b="1" u="sng" dirty="0">
                <a:solidFill>
                  <a:schemeClr val="bg1"/>
                </a:solidFill>
              </a:rPr>
              <a:t>Directions</a:t>
            </a:r>
          </a:p>
          <a:p>
            <a:pPr marL="101600" lvl="0" indent="0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dirty="0">
                <a:solidFill>
                  <a:schemeClr val="bg1"/>
                </a:solidFill>
              </a:rPr>
              <a:t>1. Spend 2-3 minutes discussing these five questions with another classmate…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bg1"/>
                </a:solidFill>
              </a:rPr>
              <a:t>What was your personality type according to the 16 personalities test?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bg1"/>
                </a:solidFill>
              </a:rPr>
              <a:t>Did you agree with the strengths/weaknesses listed? Why or why not?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bg1"/>
                </a:solidFill>
              </a:rPr>
              <a:t>When do you feel confident in school? How do you react?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bg1"/>
                </a:solidFill>
              </a:rPr>
              <a:t>When do you feel unconfident in school? How do you react?</a:t>
            </a:r>
          </a:p>
          <a:p>
            <a:pPr lvl="0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bg1"/>
                </a:solidFill>
              </a:rPr>
              <a:t>What is the greatest piece of advice you have ever rec</a:t>
            </a:r>
            <a:r>
              <a:rPr lang="en-US" sz="1800" dirty="0">
                <a:solidFill>
                  <a:schemeClr val="bg1"/>
                </a:solidFill>
              </a:rPr>
              <a:t>ei</a:t>
            </a:r>
            <a:r>
              <a:rPr lang="en" sz="1800" dirty="0">
                <a:solidFill>
                  <a:schemeClr val="bg1"/>
                </a:solidFill>
              </a:rPr>
              <a:t>ved?</a:t>
            </a:r>
          </a:p>
          <a:p>
            <a:pPr marL="101600" lvl="0" indent="0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dirty="0">
                <a:solidFill>
                  <a:schemeClr val="bg1"/>
                </a:solidFill>
              </a:rPr>
              <a:t>2. I will let you know when we have 30 seconds re</a:t>
            </a:r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" dirty="0">
                <a:solidFill>
                  <a:schemeClr val="bg1"/>
                </a:solidFill>
              </a:rPr>
              <a:t>ining AND when to switch partners. So, focus only on your partner during these 2-3 minutes.</a:t>
            </a:r>
            <a:endParaRPr lang="en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title" idx="4294967295"/>
          </p:nvPr>
        </p:nvSpPr>
        <p:spPr>
          <a:xfrm>
            <a:off x="1460699" y="601776"/>
            <a:ext cx="6243781" cy="838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Reminder!!</a:t>
            </a:r>
            <a:endParaRPr sz="36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4294967295"/>
          </p:nvPr>
        </p:nvSpPr>
        <p:spPr>
          <a:xfrm>
            <a:off x="942110" y="1340689"/>
            <a:ext cx="4618180" cy="3267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Char char="○"/>
            </a:pPr>
            <a:r>
              <a:rPr lang="en-US" dirty="0">
                <a:solidFill>
                  <a:schemeClr val="bg1"/>
                </a:solidFill>
              </a:rPr>
              <a:t>Personality tests are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used to put you “in a box” determining what you can accomplish in your future</a:t>
            </a:r>
            <a:endParaRPr dirty="0">
              <a:solidFill>
                <a:schemeClr val="bg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SzPts val="2000"/>
              <a:buChar char="○"/>
            </a:pPr>
            <a:r>
              <a:rPr lang="en-US" dirty="0">
                <a:solidFill>
                  <a:schemeClr val="bg1"/>
                </a:solidFill>
              </a:rPr>
              <a:t>Rather, analyze your results to…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Char char="○"/>
            </a:pPr>
            <a:r>
              <a:rPr lang="en-US" dirty="0">
                <a:solidFill>
                  <a:schemeClr val="bg1"/>
                </a:solidFill>
              </a:rPr>
              <a:t>Learn about some of your possible weaknesses to develop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Char char="○"/>
            </a:pPr>
            <a:r>
              <a:rPr lang="en-US" dirty="0">
                <a:solidFill>
                  <a:schemeClr val="bg1"/>
                </a:solidFill>
              </a:rPr>
              <a:t>Create more thoughtful relationships with others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Char char="○"/>
            </a:pPr>
            <a:r>
              <a:rPr lang="en-US" dirty="0">
                <a:solidFill>
                  <a:schemeClr val="bg1"/>
                </a:solidFill>
              </a:rPr>
              <a:t>Empathy!!</a:t>
            </a:r>
          </a:p>
          <a:p>
            <a:pPr lvl="1">
              <a:buClr>
                <a:schemeClr val="bg1"/>
              </a:buClr>
              <a:buChar char="○"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4FA1D-E087-5945-9F25-36652600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90" y="1539027"/>
            <a:ext cx="2731974" cy="2200248"/>
          </a:xfrm>
          <a:prstGeom prst="rect">
            <a:avLst/>
          </a:prstGeom>
          <a:ln w="38100">
            <a:solidFill>
              <a:srgbClr val="68FFB8"/>
            </a:solidFill>
          </a:ln>
        </p:spPr>
      </p:pic>
    </p:spTree>
    <p:extLst>
      <p:ext uri="{BB962C8B-B14F-4D97-AF65-F5344CB8AC3E}">
        <p14:creationId xmlns:p14="http://schemas.microsoft.com/office/powerpoint/2010/main" val="33849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Before you leave!!!</a:t>
            </a:r>
            <a:endParaRPr sz="28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800" dirty="0"/>
              <a:t>Please…</a:t>
            </a:r>
          </a:p>
          <a:p>
            <a:pPr lvl="1">
              <a:spcBef>
                <a:spcPts val="0"/>
              </a:spcBef>
              <a:buChar char="○"/>
            </a:pPr>
            <a:r>
              <a:rPr lang="en-US" sz="2400" dirty="0"/>
              <a:t>Fill out the last two questions on the exit slip</a:t>
            </a:r>
          </a:p>
          <a:p>
            <a:pPr lvl="1">
              <a:spcBef>
                <a:spcPts val="0"/>
              </a:spcBef>
              <a:buChar char="○"/>
            </a:pPr>
            <a:r>
              <a:rPr lang="en-US" sz="2400" dirty="0"/>
              <a:t>Leave the slip on the middle desk in the front of the room</a:t>
            </a:r>
            <a:endParaRPr sz="2400" dirty="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800" dirty="0"/>
              <a:t>Enjoy the rest of your day </a:t>
            </a:r>
            <a:r>
              <a:rPr lang="en" sz="2800" dirty="0">
                <a:sym typeface="Wingdings" pitchFamily="2" charset="2"/>
              </a:rPr>
              <a:t> </a:t>
            </a:r>
            <a:endParaRPr sz="2800"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73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Objectives for Today</a:t>
            </a:r>
            <a:endParaRPr sz="28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051828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800" dirty="0"/>
              <a:t>Students will be able to…</a:t>
            </a:r>
          </a:p>
          <a:p>
            <a:pPr lvl="1">
              <a:spcBef>
                <a:spcPts val="0"/>
              </a:spcBef>
              <a:buChar char="○"/>
            </a:pPr>
            <a:r>
              <a:rPr lang="en" sz="2200" b="1" dirty="0"/>
              <a:t>Identify</a:t>
            </a:r>
            <a:r>
              <a:rPr lang="en" sz="2200" dirty="0"/>
              <a:t> several personality traits for oneself and others</a:t>
            </a:r>
          </a:p>
          <a:p>
            <a:pPr lvl="1">
              <a:spcBef>
                <a:spcPts val="0"/>
              </a:spcBef>
              <a:buChar char="○"/>
            </a:pPr>
            <a:r>
              <a:rPr lang="en" sz="2200" b="1" dirty="0"/>
              <a:t>Explain</a:t>
            </a:r>
            <a:r>
              <a:rPr lang="en" sz="2200" dirty="0"/>
              <a:t> the difference between </a:t>
            </a:r>
            <a:r>
              <a:rPr lang="en-US" sz="2200" dirty="0"/>
              <a:t>sympathy </a:t>
            </a:r>
            <a:r>
              <a:rPr lang="en" sz="2200" dirty="0"/>
              <a:t>and empathy</a:t>
            </a:r>
          </a:p>
          <a:p>
            <a:pPr lvl="1">
              <a:spcBef>
                <a:spcPts val="0"/>
              </a:spcBef>
              <a:buChar char="○"/>
            </a:pPr>
            <a:r>
              <a:rPr lang="en" sz="2200" b="1" dirty="0"/>
              <a:t>Apply</a:t>
            </a:r>
            <a:r>
              <a:rPr lang="en" sz="2200" dirty="0"/>
              <a:t> concepts of empathy to form </a:t>
            </a:r>
            <a:r>
              <a:rPr lang="en-US" sz="2200" dirty="0"/>
              <a:t>more genuine</a:t>
            </a:r>
            <a:r>
              <a:rPr lang="en" sz="2200" dirty="0"/>
              <a:t> relationships with classmates</a:t>
            </a:r>
          </a:p>
          <a:p>
            <a:pPr lvl="1">
              <a:spcBef>
                <a:spcPts val="0"/>
              </a:spcBef>
              <a:buChar char="○"/>
            </a:pPr>
            <a:endParaRPr lang="en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6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81DB-3F55-CF40-A207-7E8B9616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Introduction Activity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4B8E2-B7B1-C041-B9D7-8F80B90BA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5684" y="710207"/>
            <a:ext cx="5292300" cy="39386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First…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Please fill out the first question under the “Entry Slip” section of the sheet handed out to you</a:t>
            </a:r>
          </a:p>
          <a:p>
            <a:pPr>
              <a:spcBef>
                <a:spcPts val="0"/>
              </a:spcBef>
            </a:pPr>
            <a:r>
              <a:rPr lang="en-US" dirty="0"/>
              <a:t>Second…</a:t>
            </a:r>
          </a:p>
          <a:p>
            <a:pPr lvl="1">
              <a:spcBef>
                <a:spcPts val="0"/>
              </a:spcBef>
            </a:pPr>
            <a:r>
              <a:rPr lang="en-US" dirty="0"/>
              <a:t>Flip over your entry slip</a:t>
            </a:r>
          </a:p>
          <a:p>
            <a:pPr lvl="2">
              <a:spcBef>
                <a:spcPts val="0"/>
              </a:spcBef>
            </a:pPr>
            <a:r>
              <a:rPr lang="en-US" dirty="0"/>
              <a:t>Sign your name with your dominant hand</a:t>
            </a:r>
          </a:p>
          <a:p>
            <a:pPr lvl="2">
              <a:spcBef>
                <a:spcPts val="0"/>
              </a:spcBef>
            </a:pPr>
            <a:r>
              <a:rPr lang="en-US" dirty="0"/>
              <a:t>Sign your name with your non-dominant hand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3200" dirty="0"/>
              <a:t>Which way was easier?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07724-D0E2-FC4B-9918-FB6800D86A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1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18" name="Google Shape;518;p30"/>
          <p:cNvSpPr txBox="1">
            <a:spLocks noGrp="1"/>
          </p:cNvSpPr>
          <p:nvPr>
            <p:ph type="ctrTitle" idx="4294967295"/>
          </p:nvPr>
        </p:nvSpPr>
        <p:spPr>
          <a:xfrm>
            <a:off x="701566" y="614863"/>
            <a:ext cx="7772400" cy="895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Activity!! - 16 Personalities Test</a:t>
            </a:r>
            <a:endParaRPr sz="3600" b="1" dirty="0"/>
          </a:p>
        </p:txBody>
      </p:sp>
      <p:sp>
        <p:nvSpPr>
          <p:cNvPr id="519" name="Google Shape;519;p30"/>
          <p:cNvSpPr txBox="1">
            <a:spLocks noGrp="1"/>
          </p:cNvSpPr>
          <p:nvPr>
            <p:ph type="subTitle" idx="4294967295"/>
          </p:nvPr>
        </p:nvSpPr>
        <p:spPr>
          <a:xfrm>
            <a:off x="5254268" y="1510213"/>
            <a:ext cx="3412416" cy="3002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sz="1800" dirty="0">
                <a:solidFill>
                  <a:schemeClr val="bg1"/>
                </a:solidFill>
              </a:rPr>
              <a:t>Take the quiz on your computer </a:t>
            </a:r>
            <a:r>
              <a:rPr lang="en" sz="1800" b="1" dirty="0">
                <a:solidFill>
                  <a:schemeClr val="bg1"/>
                </a:solidFill>
              </a:rPr>
              <a:t>by yourself </a:t>
            </a:r>
            <a:r>
              <a:rPr lang="en" sz="1800" dirty="0">
                <a:solidFill>
                  <a:schemeClr val="bg1"/>
                </a:solidFill>
              </a:rPr>
              <a:t>(10 minutes)</a:t>
            </a:r>
          </a:p>
          <a:p>
            <a:pPr marL="342900" lvl="0" indent="-342900" rtl="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sz="1800" dirty="0">
                <a:solidFill>
                  <a:schemeClr val="bg1"/>
                </a:solidFill>
              </a:rPr>
              <a:t>Analyze your personality type, and focus on…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Introduction</a:t>
            </a:r>
            <a:r>
              <a:rPr lang="en" sz="1800" dirty="0">
                <a:solidFill>
                  <a:schemeClr val="bg1"/>
                </a:solidFill>
              </a:rPr>
              <a:t> page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Tx/>
              <a:buChar char="-"/>
            </a:pPr>
            <a:r>
              <a:rPr lang="en" sz="1800" dirty="0">
                <a:solidFill>
                  <a:schemeClr val="bg1"/>
                </a:solidFill>
              </a:rPr>
              <a:t>Strengths &amp; weaknesses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Tx/>
              <a:buChar char="-"/>
            </a:pPr>
            <a:r>
              <a:rPr lang="en" sz="1800" dirty="0">
                <a:solidFill>
                  <a:schemeClr val="bg1"/>
                </a:solidFill>
              </a:rPr>
              <a:t>Friendships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Tx/>
              <a:buChar char="-"/>
            </a:pPr>
            <a:r>
              <a:rPr lang="en" sz="1800" dirty="0">
                <a:solidFill>
                  <a:schemeClr val="bg1"/>
                </a:solidFill>
              </a:rPr>
              <a:t>Career path</a:t>
            </a:r>
          </a:p>
          <a:p>
            <a:pPr marL="342900" indent="-34290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" sz="1800" dirty="0">
                <a:solidFill>
                  <a:schemeClr val="bg1"/>
                </a:solidFill>
              </a:rPr>
              <a:t>Be prepared to discuss</a:t>
            </a:r>
          </a:p>
          <a:p>
            <a:pPr marL="742950" lvl="1" indent="-285750">
              <a:spcBef>
                <a:spcPts val="0"/>
              </a:spcBef>
              <a:buClr>
                <a:schemeClr val="bg1"/>
              </a:buClr>
              <a:buFontTx/>
              <a:buChar char="-"/>
            </a:pPr>
            <a:endParaRPr lang="en" sz="1800" dirty="0">
              <a:solidFill>
                <a:schemeClr val="bg1"/>
              </a:solidFill>
            </a:endParaRPr>
          </a:p>
          <a:p>
            <a:pPr marL="342900" lvl="0" indent="-342900" algn="ctr" rtl="0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</a:pPr>
            <a:endParaRPr sz="1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0D3F3-472B-1F4A-93CD-9E60BAF5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76" y="1707013"/>
            <a:ext cx="4575532" cy="259730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70494-8A67-2241-9334-8401D3CB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6" y="811663"/>
            <a:ext cx="7499352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Explorer Role</a:t>
            </a:r>
            <a:endParaRPr sz="24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399"/>
            <a:ext cx="5292300" cy="360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sz="2400" dirty="0"/>
              <a:t>Why are these four personalities paired together?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Traits: Observant and Prospecting</a:t>
            </a:r>
          </a:p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-US" sz="2400" dirty="0"/>
              <a:t>What share tendencies do </a:t>
            </a:r>
            <a:r>
              <a:rPr lang="en-US" sz="2400" b="1" dirty="0"/>
              <a:t>explorers</a:t>
            </a:r>
            <a:r>
              <a:rPr lang="en-US" sz="2400" dirty="0"/>
              <a:t> have?</a:t>
            </a:r>
            <a:endParaRPr lang="en" sz="2400" dirty="0"/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Practical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Connect well with their surroundings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Think on their feet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Spontaneous</a:t>
            </a: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2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F6D71-C38E-E240-870F-2957110C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3" y="964063"/>
            <a:ext cx="7637231" cy="34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8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Sentinel Role</a:t>
            </a:r>
            <a:endParaRPr sz="2400"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399"/>
            <a:ext cx="5292300" cy="3609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" sz="2400" dirty="0"/>
              <a:t>Why are these four personalities paired together?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Traits: Observant and Judging</a:t>
            </a:r>
          </a:p>
          <a:p>
            <a:pPr marL="101600" lvl="0" indent="0" algn="l" rtl="0">
              <a:spcBef>
                <a:spcPts val="0"/>
              </a:spcBef>
              <a:spcAft>
                <a:spcPts val="300"/>
              </a:spcAft>
              <a:buSzPts val="2000"/>
              <a:buNone/>
            </a:pPr>
            <a:r>
              <a:rPr lang="en-US" sz="2400" dirty="0"/>
              <a:t>What share tendencies do </a:t>
            </a:r>
            <a:r>
              <a:rPr lang="en-US" sz="2400" b="1" dirty="0"/>
              <a:t>sentinels</a:t>
            </a:r>
            <a:r>
              <a:rPr lang="en-US" sz="2400" dirty="0"/>
              <a:t> have?</a:t>
            </a:r>
            <a:endParaRPr lang="en" sz="2400" dirty="0"/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Prefer stable and predictable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Practical</a:t>
            </a:r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-US" dirty="0"/>
              <a:t>Organized</a:t>
            </a:r>
            <a:endParaRPr lang="en" dirty="0"/>
          </a:p>
          <a:p>
            <a:pPr marL="457200" lvl="0" indent="-355600" algn="l" rtl="0">
              <a:spcBef>
                <a:spcPts val="0"/>
              </a:spcBef>
              <a:spcAft>
                <a:spcPts val="300"/>
              </a:spcAft>
              <a:buSzPts val="2000"/>
              <a:buChar char="○"/>
            </a:pPr>
            <a:r>
              <a:rPr lang="en" dirty="0"/>
              <a:t>Responsible</a:t>
            </a: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0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549A0-6B63-6D41-B468-40C671A4C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0" y="735463"/>
            <a:ext cx="7637274" cy="37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4731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572</Words>
  <Application>Microsoft Macintosh PowerPoint</Application>
  <PresentationFormat>On-screen Show (16:9)</PresentationFormat>
  <Paragraphs>101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Lato Light</vt:lpstr>
      <vt:lpstr>Roboto Slab Regular</vt:lpstr>
      <vt:lpstr>Wingdings</vt:lpstr>
      <vt:lpstr>Arial</vt:lpstr>
      <vt:lpstr>Kent template</vt:lpstr>
      <vt:lpstr>Why is it important to understand others?</vt:lpstr>
      <vt:lpstr>Objectives for Today</vt:lpstr>
      <vt:lpstr>Introduction Activity </vt:lpstr>
      <vt:lpstr>Activity!! - 16 Personalities Test</vt:lpstr>
      <vt:lpstr>PowerPoint Presentation</vt:lpstr>
      <vt:lpstr>Explorer Role</vt:lpstr>
      <vt:lpstr>PowerPoint Presentation</vt:lpstr>
      <vt:lpstr>Sentinel Role</vt:lpstr>
      <vt:lpstr>PowerPoint Presentation</vt:lpstr>
      <vt:lpstr>Analyst Role</vt:lpstr>
      <vt:lpstr>PowerPoint Presentation</vt:lpstr>
      <vt:lpstr>Diplomat Role</vt:lpstr>
      <vt:lpstr>Understanding Individuality</vt:lpstr>
      <vt:lpstr>Sympathy vs. Empathy</vt:lpstr>
      <vt:lpstr>Activity #2 Practicing Empathy!</vt:lpstr>
      <vt:lpstr>Reminder!!</vt:lpstr>
      <vt:lpstr>Before you leave!!!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it important to know yourself?</dc:title>
  <cp:lastModifiedBy>Sydney Murphy</cp:lastModifiedBy>
  <cp:revision>49</cp:revision>
  <dcterms:modified xsi:type="dcterms:W3CDTF">2021-04-20T14:49:46Z</dcterms:modified>
</cp:coreProperties>
</file>