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3" r:id="rId4"/>
    <p:sldId id="300" r:id="rId5"/>
    <p:sldId id="264" r:id="rId6"/>
    <p:sldId id="301" r:id="rId7"/>
    <p:sldId id="261" r:id="rId8"/>
    <p:sldId id="295" r:id="rId9"/>
    <p:sldId id="302" r:id="rId10"/>
    <p:sldId id="296" r:id="rId11"/>
    <p:sldId id="303" r:id="rId12"/>
    <p:sldId id="299" r:id="rId13"/>
    <p:sldId id="297" r:id="rId14"/>
    <p:sldId id="304" r:id="rId15"/>
  </p:sldIdLst>
  <p:sldSz cx="9144000" cy="5143500" type="screen16x9"/>
  <p:notesSz cx="6858000" cy="9144000"/>
  <p:embeddedFontLst>
    <p:embeddedFont>
      <p:font typeface="Montserrat ExtraBold" pitchFamily="2" charset="77"/>
      <p:bold r:id="rId17"/>
      <p:boldItalic r:id="rId18"/>
    </p:embeddedFont>
    <p:embeddedFont>
      <p:font typeface="Montserrat Light" pitchFamily="2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373EE1-90F3-4FE0-9EEE-656C0F00654E}">
  <a:tblStyle styleId="{1D373EE1-90F3-4FE0-9EEE-656C0F0065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0D5483-EFC2-4D69-8ADA-A6407E3F96A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43"/>
    <p:restoredTop sz="94648"/>
  </p:normalViewPr>
  <p:slideViewPr>
    <p:cSldViewPr snapToGrid="0" snapToObjects="1">
      <p:cViewPr varScale="1">
        <p:scale>
          <a:sx n="68" d="100"/>
          <a:sy n="68" d="100"/>
        </p:scale>
        <p:origin x="208" y="1392"/>
      </p:cViewPr>
      <p:guideLst/>
    </p:cSldViewPr>
  </p:slideViewPr>
  <p:outlineViewPr>
    <p:cViewPr>
      <p:scale>
        <a:sx n="33" d="100"/>
        <a:sy n="33" d="100"/>
      </p:scale>
      <p:origin x="0" y="-68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9150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1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299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297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89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227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29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198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564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 ExtraBold"/>
              <a:buNone/>
              <a:defRPr sz="260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Montserrat Light"/>
              <a:buChar char="◦"/>
              <a:defRPr sz="22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wfa6s20OBM&amp;t=60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JB0vnOyYmk&amp;t=2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cern.ch/hypertext/WWW/TheProjec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096815" y="1223200"/>
            <a:ext cx="483213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Determining Effective</a:t>
            </a:r>
            <a:r>
              <a:rPr lang="en" dirty="0"/>
              <a:t> &amp; Ineffective Website</a:t>
            </a:r>
            <a:br>
              <a:rPr lang="en" dirty="0"/>
            </a:br>
            <a:r>
              <a:rPr lang="en" dirty="0"/>
              <a:t>Designs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183348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What a Brand is NOT</a:t>
            </a:r>
            <a:endParaRPr sz="28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3840480" y="797725"/>
            <a:ext cx="310896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A brand is not a logo…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A brand is not a mission…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A brand is not a product…</a:t>
            </a:r>
            <a:endParaRPr sz="2000"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5C85A8-3E14-F940-8444-F9875B862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263" y="1036664"/>
            <a:ext cx="1359321" cy="905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F7CC4-E64D-0F49-958D-12057626F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00" t="84500" r="34000" b="4500"/>
          <a:stretch/>
        </p:blipFill>
        <p:spPr>
          <a:xfrm>
            <a:off x="6389075" y="2323171"/>
            <a:ext cx="2640209" cy="605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C54317-10F9-6B4C-981C-871AA3AD3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2539" y="2928219"/>
            <a:ext cx="1793280" cy="17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1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183348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What a Brand IS</a:t>
            </a:r>
            <a:endParaRPr sz="28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3840480" y="797725"/>
            <a:ext cx="292608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According to the Father of Advertising (David Ogilvy), a brand is…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sz="2400" dirty="0"/>
              <a:t>A person’s </a:t>
            </a:r>
            <a:r>
              <a:rPr lang="en-US" sz="2400" b="1" dirty="0"/>
              <a:t>perception</a:t>
            </a:r>
            <a:r>
              <a:rPr lang="en-US" sz="2400" dirty="0"/>
              <a:t> of a product, service, experience, or organization </a:t>
            </a:r>
            <a:endParaRPr sz="2400"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04A11D-F0C0-E04B-854A-F6708349C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560" y="1288761"/>
            <a:ext cx="2231345" cy="29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5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844324" y="507688"/>
            <a:ext cx="4636260" cy="42421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Design your own </a:t>
            </a:r>
            <a:r>
              <a:rPr lang="en-US" sz="2000" b="1" dirty="0"/>
              <a:t>home page </a:t>
            </a:r>
            <a:r>
              <a:rPr lang="en-US" sz="2000" dirty="0"/>
              <a:t>for a local small/non-profit Bismarck business using Wix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Groups of 2-3 (can not be with the same group as before)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Rubric will be handed out to each person in each group 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TODAY: Focus on…</a:t>
            </a:r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Picking a group</a:t>
            </a:r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dirty="0"/>
              <a:t>Picking a business who you could assist in creating a home page for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sz="2000"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493776" y="911700"/>
            <a:ext cx="2427223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US" sz="4000" dirty="0"/>
              <a:t>Activity</a:t>
            </a:r>
            <a:endParaRPr sz="36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31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621792" y="911700"/>
            <a:ext cx="219456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/>
              <a:t>Activity</a:t>
            </a:r>
            <a:endParaRPr sz="4000"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dirty="0"/>
              <a:t>When creating the home page for the local/non-profit business, as yourself…</a:t>
            </a: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1800" dirty="0"/>
              <a:t>How can I represent the business’s brand on their home page?</a:t>
            </a: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1800" dirty="0"/>
              <a:t>Who does this home page target? How can I connect with them?</a:t>
            </a:r>
          </a:p>
          <a:p>
            <a:pPr marL="546100" lvl="0" indent="-457200" algn="l" rtl="0"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1800" dirty="0"/>
              <a:t>Where is the most important information on our page?</a:t>
            </a:r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3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183348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Gatorade’s Brand</a:t>
            </a:r>
            <a:endParaRPr sz="28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3840480" y="797725"/>
            <a:ext cx="5188804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sz="2000" dirty="0"/>
              <a:t>“Forget Me” Advertisement</a:t>
            </a:r>
          </a:p>
          <a:p>
            <a:pPr marL="742950" lvl="1" indent="-285750">
              <a:spcAft>
                <a:spcPts val="1000"/>
              </a:spcAft>
            </a:pPr>
            <a:r>
              <a:rPr lang="en-US" sz="1000" dirty="0">
                <a:hlinkClick r:id="rId3"/>
              </a:rPr>
              <a:t>https://www.youtube.com/watch?v=Iwfa6s20OBM&amp;t=60s</a:t>
            </a:r>
            <a:endParaRPr lang="en-US" sz="1000" dirty="0"/>
          </a:p>
          <a:p>
            <a:pPr marL="285750" indent="-285750"/>
            <a:r>
              <a:rPr lang="en-US" sz="2000" dirty="0"/>
              <a:t>How did this advertisement make you feel?</a:t>
            </a:r>
          </a:p>
          <a:p>
            <a:pPr marL="285750" indent="-285750"/>
            <a:r>
              <a:rPr lang="en-US" sz="2000" dirty="0"/>
              <a:t>What does the “forget me” idea mean?</a:t>
            </a:r>
          </a:p>
          <a:p>
            <a:pPr marL="285750" indent="-285750"/>
            <a:r>
              <a:rPr lang="en-US" sz="2000" dirty="0"/>
              <a:t>Why do you believe Gatorade chose this type of emotional appeal?</a:t>
            </a:r>
          </a:p>
          <a:p>
            <a:pPr marL="285750" indent="-285750"/>
            <a:r>
              <a:rPr lang="en-US" sz="2000" dirty="0"/>
              <a:t>What does this tell you about Gatorade’s brand?</a:t>
            </a:r>
            <a:endParaRPr sz="2000"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649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36713" y="911700"/>
            <a:ext cx="2504661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Objectives for Thursday &amp; Friday</a:t>
            </a:r>
            <a:endParaRPr sz="2800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D0E7E-42F2-FC46-A53D-7F0CA6488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4324" y="805325"/>
            <a:ext cx="4636259" cy="35406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Identify</a:t>
            </a:r>
            <a:r>
              <a:rPr lang="en-US" dirty="0"/>
              <a:t> appropriate concepts for a website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Explain</a:t>
            </a:r>
            <a:r>
              <a:rPr lang="en-US" dirty="0"/>
              <a:t> how a business’s brand should be incorporated into a website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Analyze</a:t>
            </a:r>
            <a:r>
              <a:rPr lang="en-US" dirty="0"/>
              <a:t> different website designs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b="1" dirty="0"/>
              <a:t>Design</a:t>
            </a:r>
            <a:r>
              <a:rPr lang="en-US" dirty="0"/>
              <a:t> a new home page for a local/non-profit business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844324" y="805325"/>
            <a:ext cx="463626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History of Web Design Video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3"/>
              </a:rPr>
              <a:t>https://www.youtube.com/watch?v=wJB0vnOyYmk&amp;t=2s</a:t>
            </a:r>
            <a:endParaRPr lang="en-US" sz="1200" dirty="0"/>
          </a:p>
          <a:p>
            <a:pPr marL="457200" lvl="1" indent="0">
              <a:buNone/>
            </a:pPr>
            <a:endParaRPr lang="en-US" sz="2800" dirty="0"/>
          </a:p>
          <a:p>
            <a:pPr marL="342900">
              <a:buFont typeface="Courier New" panose="02070309020205020404" pitchFamily="49" charset="0"/>
              <a:buChar char="o"/>
            </a:pPr>
            <a:r>
              <a:rPr lang="en-US" sz="2800" dirty="0"/>
              <a:t>What stuck out to you or surprised you as you watched this video?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14854" y="911700"/>
            <a:ext cx="2306145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History of Web Design</a:t>
            </a:r>
            <a:endParaRPr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183348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History of Web Design</a:t>
            </a:r>
            <a:endParaRPr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3957144" y="797725"/>
            <a:ext cx="4721773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indent="-285750"/>
            <a:r>
              <a:rPr lang="en" sz="2000" b="1" dirty="0"/>
              <a:t>1991</a:t>
            </a:r>
            <a:r>
              <a:rPr lang="en" sz="2000" dirty="0"/>
              <a:t> – CERN (</a:t>
            </a:r>
            <a:r>
              <a:rPr lang="en-US" sz="2000" dirty="0"/>
              <a:t>Conseil Européen pour la Recherche Nucléaire ‘</a:t>
            </a:r>
            <a:r>
              <a:rPr lang="en" sz="2000" dirty="0"/>
              <a:t>European Council for Nuclear Research’) develops the first website</a:t>
            </a:r>
          </a:p>
          <a:p>
            <a:pPr marL="285750" indent="-285750"/>
            <a:r>
              <a:rPr lang="en-US" sz="1200" dirty="0">
                <a:hlinkClick r:id="rId3"/>
              </a:rPr>
              <a:t>http://info.cern.ch/hypertext/WWW/TheProject.html</a:t>
            </a:r>
            <a:endParaRPr lang="en-US" dirty="0"/>
          </a:p>
          <a:p>
            <a:pPr marL="285750" indent="-285750"/>
            <a:r>
              <a:rPr lang="en" sz="2000" b="1" dirty="0"/>
              <a:t>1993</a:t>
            </a:r>
            <a:r>
              <a:rPr lang="en" sz="2000" dirty="0"/>
              <a:t> – MTV launched the first ever landing page (similar to what we will be creating tom</a:t>
            </a:r>
            <a:r>
              <a:rPr lang="en-US" sz="2000" dirty="0"/>
              <a:t>or</a:t>
            </a:r>
            <a:r>
              <a:rPr lang="en" sz="2000" dirty="0"/>
              <a:t>row)</a:t>
            </a:r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3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183348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History of Web Design</a:t>
            </a:r>
            <a:endParaRPr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3957145" y="698700"/>
            <a:ext cx="4523439" cy="35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" sz="2000" b="1" dirty="0"/>
              <a:t>1998</a:t>
            </a:r>
            <a:r>
              <a:rPr lang="en" sz="2000" dirty="0"/>
              <a:t> – </a:t>
            </a:r>
            <a:r>
              <a:rPr lang="en-US" sz="2000" dirty="0"/>
              <a:t>Google Beta went live</a:t>
            </a:r>
          </a:p>
          <a:p>
            <a:pPr marL="285750" indent="-285750"/>
            <a:r>
              <a:rPr lang="en-US" sz="2000" b="1" dirty="0"/>
              <a:t>2006</a:t>
            </a:r>
            <a:r>
              <a:rPr lang="en-US" sz="2000" dirty="0"/>
              <a:t> – Facebook goes public</a:t>
            </a:r>
          </a:p>
          <a:p>
            <a:pPr marL="285750" indent="-285750"/>
            <a:r>
              <a:rPr lang="en-US" sz="2000" b="1" dirty="0"/>
              <a:t>2015</a:t>
            </a:r>
            <a:r>
              <a:rPr lang="en-US" sz="2000" dirty="0"/>
              <a:t> – More than 935,000,000 websites published as part of the world wide web</a:t>
            </a:r>
          </a:p>
          <a:p>
            <a:pPr marL="285750" indent="-285750"/>
            <a:r>
              <a:rPr lang="en-US" sz="2000" b="1" dirty="0"/>
              <a:t>Present</a:t>
            </a:r>
            <a:r>
              <a:rPr lang="en-US" sz="2000" dirty="0"/>
              <a:t> – Omnichannel marketing and search engine optimization</a:t>
            </a:r>
          </a:p>
          <a:p>
            <a:pPr marL="742950" lvl="1" indent="-285750"/>
            <a:r>
              <a:rPr lang="en-US" sz="1800" dirty="0"/>
              <a:t>Websites are first opportunity for business to connect to potential customers</a:t>
            </a:r>
            <a:endParaRPr lang="en" sz="1800"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6AE47-8C39-4741-BD51-EAFF59301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34" y="294284"/>
            <a:ext cx="6938042" cy="4562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67559" y="911700"/>
            <a:ext cx="2358521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What makes a website INEFFECTIVE?</a:t>
            </a:r>
            <a:endParaRPr sz="2400"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400" dirty="0"/>
              <a:t>Does not convey a clear message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Cluttered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Lack of navigation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Unreadable text</a:t>
            </a:r>
          </a:p>
          <a:p>
            <a:pPr lvl="0">
              <a:spcBef>
                <a:spcPts val="0"/>
              </a:spcBef>
            </a:pPr>
            <a:r>
              <a:rPr lang="en-US" sz="2400" dirty="0"/>
              <a:t>Unclickable buttons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1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67559" y="911700"/>
            <a:ext cx="2230819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makes a website EFFECTIVE?</a:t>
            </a: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sz="2400" dirty="0"/>
              <a:t>Purpose/Intention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sz="2400" dirty="0"/>
              <a:t>Simplicity</a:t>
            </a: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r>
              <a:rPr lang="en-US" sz="2400" dirty="0"/>
              <a:t>Navigation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Do not want users to “give up”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Focal point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Where is the most important information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Content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Grid based layout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Branding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B32FF-18F3-8548-B0EA-AAF627F72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9" y="392774"/>
            <a:ext cx="7857812" cy="4365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C29347-F61C-DD48-A5F3-FCD46DE62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7646" y="167181"/>
            <a:ext cx="4867725" cy="4743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ACTIVITY Analyze</a:t>
            </a:r>
            <a:r>
              <a:rPr lang="en" sz="3200" dirty="0"/>
              <a:t> Home Page Designs</a:t>
            </a:r>
            <a:endParaRPr sz="3200"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77056" y="316594"/>
            <a:ext cx="5152228" cy="354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b="1" dirty="0"/>
              <a:t>Directions…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Groups of 3-4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One person needs a notebook and a pencil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Start at one website design &amp; take notes on what you see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en-US" sz="1800" dirty="0"/>
              <a:t>What makes the home page effective?</a:t>
            </a:r>
          </a:p>
          <a:p>
            <a:pPr marL="88900" indent="0">
              <a:spcBef>
                <a:spcPts val="0"/>
              </a:spcBef>
              <a:buNone/>
            </a:pPr>
            <a:r>
              <a:rPr lang="en-US" sz="1800" dirty="0"/>
              <a:t>What makes the home page ineffective?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After two minutes, I will say switch and your group with rotate to the next home page design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◦"/>
            </a:pPr>
            <a:endParaRPr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6688EB-BBF2-8347-BCF9-DDE42767DCF5}"/>
              </a:ext>
            </a:extLst>
          </p:cNvPr>
          <p:cNvSpPr txBox="1"/>
          <p:nvPr/>
        </p:nvSpPr>
        <p:spPr>
          <a:xfrm>
            <a:off x="3137338" y="993228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16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183348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What is branding?</a:t>
            </a:r>
            <a:endParaRPr sz="2800"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3957144" y="797725"/>
            <a:ext cx="4784519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 dirty="0"/>
              <a:t>Turn &amp; Talk with the person next to you…</a:t>
            </a:r>
            <a:endParaRPr sz="2400" b="1" dirty="0"/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sz="2400" dirty="0"/>
              <a:t>What is your favorite business you physically go in to?</a:t>
            </a:r>
          </a:p>
          <a:p>
            <a:pPr marL="285750" indent="-285750">
              <a:spcBef>
                <a:spcPts val="1000"/>
              </a:spcBef>
              <a:spcAft>
                <a:spcPts val="1000"/>
              </a:spcAft>
            </a:pPr>
            <a:r>
              <a:rPr lang="en-US" sz="2400" dirty="0"/>
              <a:t>What makes it your favorite?</a:t>
            </a:r>
            <a:endParaRPr sz="2400"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02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666666"/>
      </a:dk1>
      <a:lt1>
        <a:srgbClr val="FFFFFF"/>
      </a:lt1>
      <a:dk2>
        <a:srgbClr val="B7B7B7"/>
      </a:dk2>
      <a:lt2>
        <a:srgbClr val="E4E4E4"/>
      </a:lt2>
      <a:accent1>
        <a:srgbClr val="5C91E6"/>
      </a:accent1>
      <a:accent2>
        <a:srgbClr val="4CD5D5"/>
      </a:accent2>
      <a:accent3>
        <a:srgbClr val="7A6DDD"/>
      </a:accent3>
      <a:accent4>
        <a:srgbClr val="EC59B6"/>
      </a:accent4>
      <a:accent5>
        <a:srgbClr val="F79E3A"/>
      </a:accent5>
      <a:accent6>
        <a:srgbClr val="EEDC14"/>
      </a:accent6>
      <a:hlink>
        <a:srgbClr val="6666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18599</TotalTime>
  <Words>587</Words>
  <Application>Microsoft Macintosh PowerPoint</Application>
  <PresentationFormat>On-screen Show (16:9)</PresentationFormat>
  <Paragraphs>88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Montserrat Light</vt:lpstr>
      <vt:lpstr>Montserrat ExtraBold</vt:lpstr>
      <vt:lpstr>Arial</vt:lpstr>
      <vt:lpstr>Courier New</vt:lpstr>
      <vt:lpstr>Juliet template</vt:lpstr>
      <vt:lpstr>Determining Effective &amp; Ineffective Website Designs</vt:lpstr>
      <vt:lpstr>Objectives for Thursday &amp; Friday</vt:lpstr>
      <vt:lpstr>History of Web Design</vt:lpstr>
      <vt:lpstr>History of Web Design</vt:lpstr>
      <vt:lpstr>History of Web Design</vt:lpstr>
      <vt:lpstr>What makes a website INEFFECTIVE?</vt:lpstr>
      <vt:lpstr>What makes a website EFFECTIVE?</vt:lpstr>
      <vt:lpstr>ACTIVITY Analyze Home Page Designs</vt:lpstr>
      <vt:lpstr>What is branding?</vt:lpstr>
      <vt:lpstr>What a Brand is NOT</vt:lpstr>
      <vt:lpstr>What a Brand IS</vt:lpstr>
      <vt:lpstr>Activity</vt:lpstr>
      <vt:lpstr>Activity</vt:lpstr>
      <vt:lpstr>Gatorade’s Brand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Ineffective &amp; Effective Website Designs</dc:title>
  <cp:lastModifiedBy>Sydney Murphy</cp:lastModifiedBy>
  <cp:revision>71</cp:revision>
  <dcterms:modified xsi:type="dcterms:W3CDTF">2021-04-19T01:13:20Z</dcterms:modified>
</cp:coreProperties>
</file>