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1" r:id="rId3"/>
    <p:sldId id="286" r:id="rId4"/>
    <p:sldId id="257" r:id="rId5"/>
    <p:sldId id="284" r:id="rId6"/>
    <p:sldId id="263" r:id="rId7"/>
    <p:sldId id="271" r:id="rId8"/>
    <p:sldId id="268" r:id="rId9"/>
    <p:sldId id="287" r:id="rId10"/>
    <p:sldId id="285" r:id="rId11"/>
    <p:sldId id="288" r:id="rId12"/>
  </p:sldIdLst>
  <p:sldSz cx="9144000" cy="5143500" type="screen16x9"/>
  <p:notesSz cx="6858000" cy="9144000"/>
  <p:embeddedFontLst>
    <p:embeddedFont>
      <p:font typeface="Amatic SC" pitchFamily="2" charset="-79"/>
      <p:regular r:id="rId14"/>
      <p:bold r:id="rId15"/>
    </p:embeddedFont>
    <p:embeddedFont>
      <p:font typeface="Merriweather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523F56-0D02-4175-A64D-45E582D6819D}">
  <a:tblStyle styleId="{80523F56-0D02-4175-A64D-45E582D681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3"/>
    <p:restoredTop sz="94648"/>
  </p:normalViewPr>
  <p:slideViewPr>
    <p:cSldViewPr snapToGrid="0" snapToObjects="1">
      <p:cViewPr varScale="1">
        <p:scale>
          <a:sx n="59" d="100"/>
          <a:sy n="59" d="100"/>
        </p:scale>
        <p:origin x="192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838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d3764d21_2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d3764d21_2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94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2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66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d3764d21_2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d3764d21_2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d3764d21_2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d3764d21_2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71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4" name="Google Shape;1774;p1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fa6s20OBM&amp;t=60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>
            <a:spLocks noGrp="1"/>
          </p:cNvSpPr>
          <p:nvPr>
            <p:ph type="ctrTitle"/>
          </p:nvPr>
        </p:nvSpPr>
        <p:spPr>
          <a:xfrm>
            <a:off x="1574375" y="20108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Understanding Branding</a:t>
            </a:r>
            <a:endParaRPr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8"/>
          <p:cNvSpPr txBox="1">
            <a:spLocks noGrp="1"/>
          </p:cNvSpPr>
          <p:nvPr>
            <p:ph type="ctrTitle" idx="4294967295"/>
          </p:nvPr>
        </p:nvSpPr>
        <p:spPr>
          <a:xfrm>
            <a:off x="528146" y="178565"/>
            <a:ext cx="739402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</a:rPr>
              <a:t>Challenge #2 – Branding a Business 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2036" name="Google Shape;2036;p28"/>
          <p:cNvSpPr txBox="1">
            <a:spLocks noGrp="1"/>
          </p:cNvSpPr>
          <p:nvPr>
            <p:ph type="subTitle" idx="4294967295"/>
          </p:nvPr>
        </p:nvSpPr>
        <p:spPr>
          <a:xfrm>
            <a:off x="864896" y="1539933"/>
            <a:ext cx="2130315" cy="3054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600"/>
              <a:buNone/>
            </a:pPr>
            <a:r>
              <a:rPr lang="en-US" sz="3200" u="sng" dirty="0">
                <a:solidFill>
                  <a:schemeClr val="lt1"/>
                </a:solidFill>
                <a:latin typeface="Amatic SC"/>
                <a:cs typeface="Amatic SC"/>
                <a:sym typeface="Amatic SC"/>
              </a:rPr>
              <a:t>Cracker Barrell</a:t>
            </a:r>
            <a:endParaRPr sz="3200" u="sng" dirty="0">
              <a:solidFill>
                <a:schemeClr val="lt1"/>
              </a:solidFill>
              <a:latin typeface="Amatic SC"/>
              <a:cs typeface="Amatic SC"/>
              <a:sym typeface="Amatic SC"/>
            </a:endParaRPr>
          </a:p>
        </p:txBody>
      </p:sp>
      <p:sp>
        <p:nvSpPr>
          <p:cNvPr id="2037" name="Google Shape;2037;p2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Google Shape;2036;p28">
            <a:extLst>
              <a:ext uri="{FF2B5EF4-FFF2-40B4-BE49-F238E27FC236}">
                <a16:creationId xmlns:a16="http://schemas.microsoft.com/office/drawing/2014/main" id="{1574DEB1-A428-1243-A1CD-BCDA0D4D1664}"/>
              </a:ext>
            </a:extLst>
          </p:cNvPr>
          <p:cNvSpPr txBox="1">
            <a:spLocks/>
          </p:cNvSpPr>
          <p:nvPr/>
        </p:nvSpPr>
        <p:spPr>
          <a:xfrm>
            <a:off x="4328349" y="1415200"/>
            <a:ext cx="1781504" cy="30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ctr">
              <a:spcBef>
                <a:spcPts val="900"/>
              </a:spcBef>
              <a:buClr>
                <a:schemeClr val="bg1"/>
              </a:buClr>
              <a:buFont typeface="Merriweather"/>
              <a:buNone/>
            </a:pPr>
            <a:r>
              <a:rPr lang="en-US" sz="3200" u="sng" dirty="0">
                <a:solidFill>
                  <a:schemeClr val="lt1"/>
                </a:solidFill>
                <a:latin typeface="Amatic SC"/>
                <a:cs typeface="Amatic SC"/>
              </a:rPr>
              <a:t>Space Aliens</a:t>
            </a:r>
            <a:endParaRPr lang="en-US" sz="4800" u="sng" dirty="0">
              <a:solidFill>
                <a:schemeClr val="lt1"/>
              </a:solidFill>
              <a:latin typeface="Amatic SC"/>
              <a:cs typeface="Amatic SC"/>
            </a:endParaRPr>
          </a:p>
        </p:txBody>
      </p:sp>
      <p:sp>
        <p:nvSpPr>
          <p:cNvPr id="6" name="Google Shape;2036;p28">
            <a:extLst>
              <a:ext uri="{FF2B5EF4-FFF2-40B4-BE49-F238E27FC236}">
                <a16:creationId xmlns:a16="http://schemas.microsoft.com/office/drawing/2014/main" id="{22AB49DF-915D-BF4D-B022-A64B5961C09E}"/>
              </a:ext>
            </a:extLst>
          </p:cNvPr>
          <p:cNvSpPr txBox="1">
            <a:spLocks/>
          </p:cNvSpPr>
          <p:nvPr/>
        </p:nvSpPr>
        <p:spPr>
          <a:xfrm>
            <a:off x="6208485" y="1415200"/>
            <a:ext cx="1781504" cy="30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ctr">
              <a:spcBef>
                <a:spcPts val="900"/>
              </a:spcBef>
              <a:buClr>
                <a:schemeClr val="bg1"/>
              </a:buClr>
              <a:buFont typeface="Merriweather"/>
              <a:buNone/>
            </a:pPr>
            <a:r>
              <a:rPr lang="en-US" sz="3200" u="sng" dirty="0">
                <a:solidFill>
                  <a:schemeClr val="lt1"/>
                </a:solidFill>
                <a:latin typeface="Amatic SC"/>
                <a:cs typeface="Amatic SC"/>
              </a:rPr>
              <a:t>Chick-Fil-A</a:t>
            </a:r>
          </a:p>
        </p:txBody>
      </p:sp>
      <p:sp>
        <p:nvSpPr>
          <p:cNvPr id="8" name="Google Shape;2036;p28">
            <a:extLst>
              <a:ext uri="{FF2B5EF4-FFF2-40B4-BE49-F238E27FC236}">
                <a16:creationId xmlns:a16="http://schemas.microsoft.com/office/drawing/2014/main" id="{A8949FD1-75EE-0045-A13E-78DCFB4CCE6E}"/>
              </a:ext>
            </a:extLst>
          </p:cNvPr>
          <p:cNvSpPr txBox="1">
            <a:spLocks/>
          </p:cNvSpPr>
          <p:nvPr/>
        </p:nvSpPr>
        <p:spPr>
          <a:xfrm>
            <a:off x="1008059" y="1179088"/>
            <a:ext cx="7187579" cy="129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76200" indent="0" algn="ctr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i="1" u="sng" dirty="0">
                <a:solidFill>
                  <a:schemeClr val="bg1"/>
                </a:solidFill>
                <a:sym typeface="Amatic SC"/>
              </a:rPr>
              <a:t>Directions of Information to Discover: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en-US" i="1" dirty="0">
                <a:solidFill>
                  <a:schemeClr val="bg1"/>
                </a:solidFill>
                <a:sym typeface="Amatic SC"/>
              </a:rPr>
              <a:t>Target market for business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en-US" i="1" dirty="0">
                <a:solidFill>
                  <a:schemeClr val="bg1"/>
                </a:solidFill>
                <a:sym typeface="Amatic SC"/>
              </a:rPr>
              <a:t>How the business positions themselves differently than their competition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en-US" i="1" dirty="0">
                <a:solidFill>
                  <a:schemeClr val="bg1"/>
                </a:solidFill>
                <a:sym typeface="Amatic SC"/>
              </a:rPr>
              <a:t>Three perceptions from your experience of the organization  (brand)</a:t>
            </a:r>
            <a:endParaRPr lang="en-US" sz="3200" dirty="0">
              <a:solidFill>
                <a:schemeClr val="lt1"/>
              </a:solidFill>
              <a:latin typeface="Amatic SC"/>
              <a:cs typeface="Amatic SC"/>
              <a:sym typeface="Amatic SC"/>
            </a:endParaRPr>
          </a:p>
          <a:p>
            <a:pPr marL="514350" indent="-514350">
              <a:spcBef>
                <a:spcPts val="0"/>
              </a:spcBef>
              <a:buClr>
                <a:schemeClr val="bg1"/>
              </a:buClr>
              <a:buSzPts val="2600"/>
              <a:buFont typeface="+mj-lt"/>
              <a:buAutoNum type="arabicPeriod"/>
            </a:pPr>
            <a:endParaRPr lang="en-US" sz="3200" dirty="0">
              <a:solidFill>
                <a:schemeClr val="lt1"/>
              </a:solidFill>
              <a:latin typeface="Amatic SC"/>
              <a:cs typeface="Amatic SC"/>
              <a:sym typeface="Amatic SC"/>
            </a:endParaRPr>
          </a:p>
          <a:p>
            <a:pPr marL="0" indent="0" algn="ctr">
              <a:spcBef>
                <a:spcPts val="0"/>
              </a:spcBef>
              <a:buSzPts val="2600"/>
              <a:buFont typeface="Merriweather"/>
              <a:buNone/>
            </a:pPr>
            <a:endParaRPr lang="en-US" sz="3200" dirty="0">
              <a:solidFill>
                <a:schemeClr val="lt1"/>
              </a:solidFill>
              <a:latin typeface="Amatic SC"/>
              <a:cs typeface="Amatic SC"/>
              <a:sym typeface="Amatic SC"/>
            </a:endParaRPr>
          </a:p>
          <a:p>
            <a:pPr marL="0" indent="0" algn="ctr">
              <a:spcBef>
                <a:spcPts val="0"/>
              </a:spcBef>
              <a:buSzPts val="2600"/>
              <a:buFont typeface="Merriweather"/>
              <a:buNone/>
            </a:pPr>
            <a:endParaRPr lang="en-US" sz="3200" b="1" u="sng" dirty="0">
              <a:solidFill>
                <a:schemeClr val="lt1"/>
              </a:solidFill>
              <a:latin typeface="Amatic SC"/>
              <a:cs typeface="Amatic SC"/>
              <a:sym typeface="Amatic SC"/>
            </a:endParaRPr>
          </a:p>
        </p:txBody>
      </p:sp>
      <p:sp>
        <p:nvSpPr>
          <p:cNvPr id="9" name="Google Shape;2036;p28">
            <a:extLst>
              <a:ext uri="{FF2B5EF4-FFF2-40B4-BE49-F238E27FC236}">
                <a16:creationId xmlns:a16="http://schemas.microsoft.com/office/drawing/2014/main" id="{795823E6-9B28-BF4A-B733-C79F7008F22B}"/>
              </a:ext>
            </a:extLst>
          </p:cNvPr>
          <p:cNvSpPr txBox="1">
            <a:spLocks/>
          </p:cNvSpPr>
          <p:nvPr/>
        </p:nvSpPr>
        <p:spPr>
          <a:xfrm>
            <a:off x="2779905" y="1415196"/>
            <a:ext cx="1781504" cy="30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ctr">
              <a:spcBef>
                <a:spcPts val="900"/>
              </a:spcBef>
              <a:buClr>
                <a:schemeClr val="bg1"/>
              </a:buClr>
              <a:buFont typeface="Merriweather"/>
              <a:buNone/>
            </a:pPr>
            <a:r>
              <a:rPr lang="en-US" sz="3200" u="sng" dirty="0">
                <a:solidFill>
                  <a:schemeClr val="lt1"/>
                </a:solidFill>
                <a:latin typeface="Amatic SC"/>
                <a:cs typeface="Amatic SC"/>
              </a:rPr>
              <a:t>Target</a:t>
            </a:r>
            <a:endParaRPr lang="en-US" sz="4800" u="sng" dirty="0">
              <a:solidFill>
                <a:schemeClr val="lt1"/>
              </a:solidFill>
              <a:latin typeface="Amatic SC"/>
              <a:cs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7060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" grpId="0" build="p"/>
      <p:bldP spid="2036" grpId="1" build="p"/>
      <p:bldP spid="5" grpId="0"/>
      <p:bldP spid="5" grpId="1"/>
      <p:bldP spid="6" grpId="0"/>
      <p:bldP spid="6" grpId="1"/>
      <p:bldP spid="8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5"/>
          <p:cNvSpPr txBox="1">
            <a:spLocks noGrp="1"/>
          </p:cNvSpPr>
          <p:nvPr>
            <p:ph type="title"/>
          </p:nvPr>
        </p:nvSpPr>
        <p:spPr>
          <a:xfrm>
            <a:off x="449317" y="896954"/>
            <a:ext cx="8087711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For next class period…</a:t>
            </a:r>
            <a:endParaRPr sz="5400" dirty="0"/>
          </a:p>
        </p:txBody>
      </p:sp>
      <p:sp>
        <p:nvSpPr>
          <p:cNvPr id="1984" name="Google Shape;1984;p2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7" name="Google Shape;1907;p15">
            <a:extLst>
              <a:ext uri="{FF2B5EF4-FFF2-40B4-BE49-F238E27FC236}">
                <a16:creationId xmlns:a16="http://schemas.microsoft.com/office/drawing/2014/main" id="{3A39D225-EA4D-444A-B8C5-C0A9D7C60048}"/>
              </a:ext>
            </a:extLst>
          </p:cNvPr>
          <p:cNvSpPr txBox="1">
            <a:spLocks/>
          </p:cNvSpPr>
          <p:nvPr/>
        </p:nvSpPr>
        <p:spPr>
          <a:xfrm>
            <a:off x="945931" y="1384025"/>
            <a:ext cx="3610303" cy="318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Brainstorm/Research your organization’s…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Brand (3 concepts)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Target audience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Competition/Position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Be prepared to discuss with your group tomorrow at the start of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Tomorrow: SWOT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66BC1-AF2D-2B47-ABD3-5ECE362A8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339" y="1407961"/>
            <a:ext cx="3226534" cy="3232727"/>
          </a:xfrm>
          <a:prstGeom prst="rect">
            <a:avLst/>
          </a:prstGeom>
        </p:spPr>
      </p:pic>
      <p:sp>
        <p:nvSpPr>
          <p:cNvPr id="10" name="Google Shape;2185;p39">
            <a:extLst>
              <a:ext uri="{FF2B5EF4-FFF2-40B4-BE49-F238E27FC236}">
                <a16:creationId xmlns:a16="http://schemas.microsoft.com/office/drawing/2014/main" id="{7419ED64-C577-2B42-A0F5-F93D501AE3A5}"/>
              </a:ext>
            </a:extLst>
          </p:cNvPr>
          <p:cNvSpPr/>
          <p:nvPr/>
        </p:nvSpPr>
        <p:spPr>
          <a:xfrm>
            <a:off x="6666115" y="674254"/>
            <a:ext cx="626229" cy="58969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1131750" y="851632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Put yourself in the mindset of…</a:t>
            </a:r>
            <a:endParaRPr sz="4400" dirty="0"/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i="1" dirty="0"/>
              <a:t>A High School Student in a Marketing Class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i="1" dirty="0"/>
              <a:t>Step Two of Marketing Campaign Project</a:t>
            </a: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Google Shape;2191;p39">
            <a:extLst>
              <a:ext uri="{FF2B5EF4-FFF2-40B4-BE49-F238E27FC236}">
                <a16:creationId xmlns:a16="http://schemas.microsoft.com/office/drawing/2014/main" id="{5AA10530-F6BF-7148-BD3F-C0D3596B75DF}"/>
              </a:ext>
            </a:extLst>
          </p:cNvPr>
          <p:cNvSpPr/>
          <p:nvPr/>
        </p:nvSpPr>
        <p:spPr>
          <a:xfrm rot="5400000">
            <a:off x="246436" y="319582"/>
            <a:ext cx="1313427" cy="1317463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1131750" y="930458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Take out a piece of paper &amp; write down…</a:t>
            </a:r>
            <a:endParaRPr sz="4400" dirty="0"/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04156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800" dirty="0"/>
              <a:t>1. Your favorite business you </a:t>
            </a:r>
            <a:r>
              <a:rPr lang="en-US" sz="2800" b="1" dirty="0"/>
              <a:t>physically</a:t>
            </a:r>
            <a:r>
              <a:rPr lang="en-US" sz="2800" dirty="0"/>
              <a:t> go into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800" dirty="0"/>
              <a:t>The reason it is your favorite business</a:t>
            </a: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2191;p39">
            <a:extLst>
              <a:ext uri="{FF2B5EF4-FFF2-40B4-BE49-F238E27FC236}">
                <a16:creationId xmlns:a16="http://schemas.microsoft.com/office/drawing/2014/main" id="{5AA10530-F6BF-7148-BD3F-C0D3596B75DF}"/>
              </a:ext>
            </a:extLst>
          </p:cNvPr>
          <p:cNvSpPr/>
          <p:nvPr/>
        </p:nvSpPr>
        <p:spPr>
          <a:xfrm rot="5400000">
            <a:off x="6976579" y="3062770"/>
            <a:ext cx="1671069" cy="1717730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744275" y="829951"/>
            <a:ext cx="7335553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What a brand is not</a:t>
            </a:r>
            <a:endParaRPr sz="5400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954329" y="1318249"/>
            <a:ext cx="3457722" cy="319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 brand is not a logo…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 brand is not a mission…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 brand is not a product… </a:t>
            </a:r>
            <a:endParaRPr sz="20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B72ED6-B846-CB45-8935-8BFF3C85A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627" y="1270624"/>
            <a:ext cx="1522101" cy="1014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E08ECD-C7C7-2942-B581-1E57871CE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04" y="1270624"/>
            <a:ext cx="1429446" cy="1021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DD6919-DA08-4247-A57E-1E91810310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00" t="84500" r="34000" b="4500"/>
          <a:stretch/>
        </p:blipFill>
        <p:spPr>
          <a:xfrm>
            <a:off x="4868627" y="2523673"/>
            <a:ext cx="3574844" cy="819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CE8508-9122-6044-8D5C-A756BB98F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721" y="3271393"/>
            <a:ext cx="1793280" cy="179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14"/>
          <p:cNvSpPr txBox="1"/>
          <p:nvPr/>
        </p:nvSpPr>
        <p:spPr>
          <a:xfrm>
            <a:off x="1104901" y="1339821"/>
            <a:ext cx="4210050" cy="325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According to the Father of Advertising (David Ogilvy), a brand is …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Merriweather"/>
                <a:sym typeface="Merriweather"/>
              </a:rPr>
              <a:t>A person’s </a:t>
            </a:r>
            <a:r>
              <a:rPr lang="en-US" sz="2000" b="1" dirty="0">
                <a:solidFill>
                  <a:schemeClr val="dk1"/>
                </a:solidFill>
                <a:latin typeface="Merriweather"/>
                <a:sym typeface="Merriweather"/>
              </a:rPr>
              <a:t>perception</a:t>
            </a:r>
            <a:r>
              <a:rPr lang="en-US" sz="2000" dirty="0">
                <a:solidFill>
                  <a:schemeClr val="dk1"/>
                </a:solidFill>
                <a:latin typeface="Merriweather"/>
                <a:sym typeface="Merriweather"/>
              </a:rPr>
              <a:t> of a product, service, experience, or organization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Google Shape;1896;p14">
            <a:extLst>
              <a:ext uri="{FF2B5EF4-FFF2-40B4-BE49-F238E27FC236}">
                <a16:creationId xmlns:a16="http://schemas.microsoft.com/office/drawing/2014/main" id="{760BE0DB-5DB3-FE4C-9B19-F86E344241A5}"/>
              </a:ext>
            </a:extLst>
          </p:cNvPr>
          <p:cNvSpPr txBox="1">
            <a:spLocks/>
          </p:cNvSpPr>
          <p:nvPr/>
        </p:nvSpPr>
        <p:spPr>
          <a:xfrm>
            <a:off x="781050" y="772801"/>
            <a:ext cx="7469263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5400" dirty="0"/>
              <a:t>What a brand 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53DDB-CF05-D641-9CB7-C830BB21D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3" y="1323312"/>
            <a:ext cx="2459110" cy="3251716"/>
          </a:xfrm>
          <a:prstGeom prst="rect">
            <a:avLst/>
          </a:prstGeom>
        </p:spPr>
      </p:pic>
      <p:sp>
        <p:nvSpPr>
          <p:cNvPr id="11" name="Google Shape;1907;p15">
            <a:extLst>
              <a:ext uri="{FF2B5EF4-FFF2-40B4-BE49-F238E27FC236}">
                <a16:creationId xmlns:a16="http://schemas.microsoft.com/office/drawing/2014/main" id="{66E63142-9774-E141-9E40-0F230276B523}"/>
              </a:ext>
            </a:extLst>
          </p:cNvPr>
          <p:cNvSpPr txBox="1">
            <a:spLocks/>
          </p:cNvSpPr>
          <p:nvPr/>
        </p:nvSpPr>
        <p:spPr>
          <a:xfrm>
            <a:off x="5791204" y="4721772"/>
            <a:ext cx="2459110" cy="20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ctr">
              <a:buFont typeface="Merriweather"/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783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0"/>
          <p:cNvSpPr txBox="1">
            <a:spLocks noGrp="1"/>
          </p:cNvSpPr>
          <p:nvPr>
            <p:ph type="body" idx="1"/>
          </p:nvPr>
        </p:nvSpPr>
        <p:spPr>
          <a:xfrm>
            <a:off x="1279506" y="1736025"/>
            <a:ext cx="6880525" cy="2548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100" dirty="0">
                <a:hlinkClick r:id="rId3"/>
              </a:rPr>
              <a:t>https://www.youtube.com/watch?v=Iwfa6s20OBM&amp;t=60s</a:t>
            </a:r>
            <a:endParaRPr lang="en-US" sz="1100" dirty="0"/>
          </a:p>
          <a:p>
            <a:pPr marL="0" lvl="0" indent="0">
              <a:buNone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How did this advertisement make you feel?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What message did the authors of this advertisement want to portray by the “forget me” idea?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Why do you believe Gatorade chose this type of emotional appeal?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What does this tell you about Gatorade’s brand?</a:t>
            </a:r>
            <a:endParaRPr sz="1800" dirty="0"/>
          </a:p>
        </p:txBody>
      </p:sp>
      <p:sp>
        <p:nvSpPr>
          <p:cNvPr id="1944" name="Google Shape;1944;p20"/>
          <p:cNvSpPr txBox="1">
            <a:spLocks noGrp="1"/>
          </p:cNvSpPr>
          <p:nvPr>
            <p:ph type="title"/>
          </p:nvPr>
        </p:nvSpPr>
        <p:spPr>
          <a:xfrm>
            <a:off x="1131750" y="136771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Gatorade Advertisement – </a:t>
            </a:r>
            <a:br>
              <a:rPr lang="en-US" sz="4800" dirty="0"/>
            </a:br>
            <a:r>
              <a:rPr lang="en-US" sz="4800" dirty="0"/>
              <a:t>“Forget Me”</a:t>
            </a:r>
            <a:endParaRPr sz="4800" dirty="0"/>
          </a:p>
        </p:txBody>
      </p:sp>
      <p:sp>
        <p:nvSpPr>
          <p:cNvPr id="1946" name="Google Shape;1946;p2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8"/>
          <p:cNvSpPr txBox="1">
            <a:spLocks noGrp="1"/>
          </p:cNvSpPr>
          <p:nvPr>
            <p:ph type="ctrTitle" idx="4294967295"/>
          </p:nvPr>
        </p:nvSpPr>
        <p:spPr>
          <a:xfrm>
            <a:off x="528146" y="326345"/>
            <a:ext cx="704718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</a:rPr>
              <a:t>Challenge #1 – Branding Yourself 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2036" name="Google Shape;2036;p28"/>
          <p:cNvSpPr txBox="1">
            <a:spLocks noGrp="1"/>
          </p:cNvSpPr>
          <p:nvPr>
            <p:ph type="subTitle" idx="4294967295"/>
          </p:nvPr>
        </p:nvSpPr>
        <p:spPr>
          <a:xfrm>
            <a:off x="1008993" y="1486145"/>
            <a:ext cx="7039304" cy="3054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dirty="0">
                <a:solidFill>
                  <a:schemeClr val="lt1"/>
                </a:solidFill>
              </a:rPr>
              <a:t>To understand the brand of an organization, let’s first incorporate branding into something we know best… ourselves </a:t>
            </a:r>
            <a:r>
              <a:rPr lang="en-US" dirty="0">
                <a:solidFill>
                  <a:schemeClr val="lt1"/>
                </a:solidFill>
                <a:sym typeface="Wingdings" pitchFamily="2" charset="2"/>
              </a:rPr>
              <a:t></a:t>
            </a:r>
          </a:p>
          <a:p>
            <a:pPr lvl="0" indent="-457200" rtl="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lt1"/>
                </a:solidFill>
              </a:rPr>
              <a:t>How do I make people feel?</a:t>
            </a:r>
          </a:p>
          <a:p>
            <a:pPr lvl="0" indent="-457200" rtl="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lt1"/>
                </a:solidFill>
              </a:rPr>
              <a:t>How do people benefit by working with me?</a:t>
            </a:r>
          </a:p>
          <a:p>
            <a:pPr lvl="0" indent="-457200" rtl="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lt1"/>
                </a:solidFill>
              </a:rPr>
              <a:t>What words would my friends use to describe me?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2037" name="Google Shape;2037;p2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5"/>
          <p:cNvSpPr txBox="1">
            <a:spLocks noGrp="1"/>
          </p:cNvSpPr>
          <p:nvPr>
            <p:ph type="title"/>
          </p:nvPr>
        </p:nvSpPr>
        <p:spPr>
          <a:xfrm>
            <a:off x="449317" y="886696"/>
            <a:ext cx="8087711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BACKGROUND INFO TO UNDERSTANDING BRANDING  </a:t>
            </a:r>
            <a:endParaRPr sz="4000" dirty="0"/>
          </a:p>
        </p:txBody>
      </p:sp>
      <p:sp>
        <p:nvSpPr>
          <p:cNvPr id="1984" name="Google Shape;1984;p2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7" name="Google Shape;1907;p15">
            <a:extLst>
              <a:ext uri="{FF2B5EF4-FFF2-40B4-BE49-F238E27FC236}">
                <a16:creationId xmlns:a16="http://schemas.microsoft.com/office/drawing/2014/main" id="{3A39D225-EA4D-444A-B8C5-C0A9D7C60048}"/>
              </a:ext>
            </a:extLst>
          </p:cNvPr>
          <p:cNvSpPr txBox="1">
            <a:spLocks/>
          </p:cNvSpPr>
          <p:nvPr/>
        </p:nvSpPr>
        <p:spPr>
          <a:xfrm>
            <a:off x="945931" y="1472525"/>
            <a:ext cx="3602623" cy="318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Audience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Group of potential customers whom a company wants to sell its products and services to</a:t>
            </a:r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 algn="ctr">
              <a:buFont typeface="Merriweather"/>
              <a:buNone/>
            </a:pPr>
            <a:endParaRPr lang="en-US" sz="1800" dirty="0"/>
          </a:p>
          <a:p>
            <a:pPr marL="0" indent="0" algn="ctr">
              <a:buFont typeface="Merriweather"/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7B52D-D67C-A148-B98F-B146F8EBE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60" y="3256113"/>
            <a:ext cx="3144279" cy="1767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B96AC7-A5F0-B342-ADA2-9788C7F7B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660" y="1469937"/>
            <a:ext cx="3144279" cy="1650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5"/>
          <p:cNvSpPr txBox="1">
            <a:spLocks noGrp="1"/>
          </p:cNvSpPr>
          <p:nvPr>
            <p:ph type="title"/>
          </p:nvPr>
        </p:nvSpPr>
        <p:spPr>
          <a:xfrm>
            <a:off x="449317" y="792506"/>
            <a:ext cx="8087711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BACKGROUND INFO TO UNDERSTANDING BRANDING  </a:t>
            </a:r>
            <a:endParaRPr sz="4000" dirty="0"/>
          </a:p>
        </p:txBody>
      </p:sp>
      <p:sp>
        <p:nvSpPr>
          <p:cNvPr id="1984" name="Google Shape;1984;p2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7" name="Google Shape;1907;p15">
            <a:extLst>
              <a:ext uri="{FF2B5EF4-FFF2-40B4-BE49-F238E27FC236}">
                <a16:creationId xmlns:a16="http://schemas.microsoft.com/office/drawing/2014/main" id="{3A39D225-EA4D-444A-B8C5-C0A9D7C60048}"/>
              </a:ext>
            </a:extLst>
          </p:cNvPr>
          <p:cNvSpPr txBox="1">
            <a:spLocks/>
          </p:cNvSpPr>
          <p:nvPr/>
        </p:nvSpPr>
        <p:spPr>
          <a:xfrm>
            <a:off x="674914" y="1142998"/>
            <a:ext cx="4027715" cy="323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Competition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Companies that offer the same or similar products as another business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Positioning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How you differentiate your product or service from that of your competitors</a:t>
            </a:r>
            <a:endParaRPr lang="en-US" sz="1800" dirty="0"/>
          </a:p>
          <a:p>
            <a:pPr marL="0" indent="0" algn="ctr">
              <a:buFont typeface="Merriweather"/>
              <a:buNone/>
            </a:pPr>
            <a:endParaRPr lang="en-US" sz="1800" dirty="0"/>
          </a:p>
          <a:p>
            <a:pPr marL="0" indent="0" algn="ctr">
              <a:buFont typeface="Merriweather"/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8A193-E1A9-C448-89E6-D7595274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86" y="1757338"/>
            <a:ext cx="2282289" cy="1283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3A2700-11DF-8644-AB73-75BF726F68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44" t="-4009" r="17186" b="-4009"/>
          <a:stretch/>
        </p:blipFill>
        <p:spPr>
          <a:xfrm>
            <a:off x="7802419" y="1996098"/>
            <a:ext cx="1112306" cy="1045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12454C-A586-B940-8895-A71AEFEEB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686" y="2023312"/>
            <a:ext cx="13970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54048-32A1-034F-8C5B-5AED486C3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497" y="3279886"/>
            <a:ext cx="1681843" cy="1494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B0B0C6-5224-0047-8949-CC5DF2689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830" y="3339669"/>
            <a:ext cx="1847998" cy="13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374</Words>
  <Application>Microsoft Macintosh PowerPoint</Application>
  <PresentationFormat>On-screen Show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Amatic SC</vt:lpstr>
      <vt:lpstr>Merriweather</vt:lpstr>
      <vt:lpstr>Arial</vt:lpstr>
      <vt:lpstr>Wingdings</vt:lpstr>
      <vt:lpstr>Nathaniel template</vt:lpstr>
      <vt:lpstr>Understanding Branding</vt:lpstr>
      <vt:lpstr>Put yourself in the mindset of…</vt:lpstr>
      <vt:lpstr>Take out a piece of paper &amp; write down…</vt:lpstr>
      <vt:lpstr>What a brand is not</vt:lpstr>
      <vt:lpstr>PowerPoint Presentation</vt:lpstr>
      <vt:lpstr>Gatorade Advertisement –  “Forget Me”</vt:lpstr>
      <vt:lpstr>Challenge #1 – Branding Yourself </vt:lpstr>
      <vt:lpstr>BACKGROUND INFO TO UNDERSTANDING BRANDING  </vt:lpstr>
      <vt:lpstr>BACKGROUND INFO TO UNDERSTANDING BRANDING  </vt:lpstr>
      <vt:lpstr>Challenge #2 – Branding a Business </vt:lpstr>
      <vt:lpstr>For next class period…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</dc:title>
  <cp:lastModifiedBy>Sydney Murphy</cp:lastModifiedBy>
  <cp:revision>51</cp:revision>
  <dcterms:modified xsi:type="dcterms:W3CDTF">2021-03-31T19:41:12Z</dcterms:modified>
</cp:coreProperties>
</file>